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341" r:id="rId5"/>
    <p:sldId id="342" r:id="rId6"/>
    <p:sldId id="343" r:id="rId7"/>
    <p:sldId id="344" r:id="rId8"/>
    <p:sldId id="345" r:id="rId9"/>
    <p:sldId id="346" r:id="rId10"/>
    <p:sldId id="355" r:id="rId11"/>
    <p:sldId id="347" r:id="rId12"/>
    <p:sldId id="348" r:id="rId13"/>
    <p:sldId id="349" r:id="rId14"/>
    <p:sldId id="350" r:id="rId15"/>
    <p:sldId id="336" r:id="rId16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EFC"/>
    <a:srgbClr val="D2E3FA"/>
    <a:srgbClr val="EEEEEE"/>
    <a:srgbClr val="C2DBFA"/>
    <a:srgbClr val="EAF2FC"/>
    <a:srgbClr val="B2D2F8"/>
    <a:srgbClr val="C9214D"/>
    <a:srgbClr val="9F1A3D"/>
    <a:srgbClr val="F20000"/>
    <a:srgbClr val="A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7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251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651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F1A3D"/>
            </a:gs>
            <a:gs pos="52000">
              <a:srgbClr val="C9214D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04932" y="0"/>
            <a:ext cx="9248931" cy="6858000"/>
          </a:xfrm>
          <a:prstGeom prst="rect">
            <a:avLst/>
          </a:prstGeom>
          <a:gradFill flip="none" rotWithShape="1">
            <a:gsLst>
              <a:gs pos="22000">
                <a:srgbClr val="E4EEFC"/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7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wma"/><Relationship Id="rId2" Type="http://schemas.microsoft.com/office/2007/relationships/media" Target="../media/media1.wm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wma"/><Relationship Id="rId2" Type="http://schemas.microsoft.com/office/2007/relationships/media" Target="../media/media12.wma"/><Relationship Id="rId1" Type="http://schemas.openxmlformats.org/officeDocument/2006/relationships/tags" Target="../tags/tag1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ma"/><Relationship Id="rId2" Type="http://schemas.microsoft.com/office/2007/relationships/media" Target="../media/media13.wma"/><Relationship Id="rId1" Type="http://schemas.openxmlformats.org/officeDocument/2006/relationships/tags" Target="../tags/tag1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wma"/><Relationship Id="rId2" Type="http://schemas.microsoft.com/office/2007/relationships/media" Target="../media/media14.wma"/><Relationship Id="rId1" Type="http://schemas.openxmlformats.org/officeDocument/2006/relationships/tags" Target="../tags/tag1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wma"/><Relationship Id="rId2" Type="http://schemas.microsoft.com/office/2007/relationships/media" Target="../media/media15.wma"/><Relationship Id="rId1" Type="http://schemas.openxmlformats.org/officeDocument/2006/relationships/tags" Target="../tags/tag14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../media/media16.wma"/><Relationship Id="rId7" Type="http://schemas.openxmlformats.org/officeDocument/2006/relationships/audio" Target="../media/media18.wma"/><Relationship Id="rId2" Type="http://schemas.microsoft.com/office/2007/relationships/media" Target="../media/media16.wma"/><Relationship Id="rId1" Type="http://schemas.openxmlformats.org/officeDocument/2006/relationships/tags" Target="../tags/tag15.xml"/><Relationship Id="rId6" Type="http://schemas.microsoft.com/office/2007/relationships/media" Target="../media/media18.wma"/><Relationship Id="rId5" Type="http://schemas.openxmlformats.org/officeDocument/2006/relationships/audio" Target="../media/media17.wma"/><Relationship Id="rId4" Type="http://schemas.microsoft.com/office/2007/relationships/media" Target="../media/media17.wma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wma"/><Relationship Id="rId2" Type="http://schemas.microsoft.com/office/2007/relationships/media" Target="../media/media19.wma"/><Relationship Id="rId1" Type="http://schemas.openxmlformats.org/officeDocument/2006/relationships/tags" Target="../tags/tag1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ma"/><Relationship Id="rId2" Type="http://schemas.microsoft.com/office/2007/relationships/media" Target="../media/media2.wma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wma"/><Relationship Id="rId2" Type="http://schemas.microsoft.com/office/2007/relationships/media" Target="../media/media3.wma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wma"/><Relationship Id="rId7" Type="http://schemas.openxmlformats.org/officeDocument/2006/relationships/image" Target="../media/image1.png"/><Relationship Id="rId2" Type="http://schemas.microsoft.com/office/2007/relationships/media" Target="../media/media4.wma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5.wma"/><Relationship Id="rId4" Type="http://schemas.microsoft.com/office/2007/relationships/media" Target="../media/media5.wm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ma"/><Relationship Id="rId2" Type="http://schemas.microsoft.com/office/2007/relationships/media" Target="../media/media6.wm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ma"/><Relationship Id="rId2" Type="http://schemas.microsoft.com/office/2007/relationships/media" Target="../media/media7.wma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wma"/><Relationship Id="rId2" Type="http://schemas.microsoft.com/office/2007/relationships/media" Target="../media/media8.wma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wma"/><Relationship Id="rId2" Type="http://schemas.microsoft.com/office/2007/relationships/media" Target="../media/media9.wma"/><Relationship Id="rId1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wma"/><Relationship Id="rId7" Type="http://schemas.openxmlformats.org/officeDocument/2006/relationships/image" Target="../media/image1.png"/><Relationship Id="rId2" Type="http://schemas.microsoft.com/office/2007/relationships/media" Target="../media/media10.wma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11.wma"/><Relationship Id="rId4" Type="http://schemas.microsoft.com/office/2007/relationships/media" Target="../media/media11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106680" y="3688081"/>
            <a:ext cx="9250680" cy="1706880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28600" y="4221481"/>
            <a:ext cx="8671560" cy="1005839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Lesson 13: </a:t>
            </a:r>
            <a:r>
              <a:rPr lang="en-US" sz="3600" b="1" dirty="0">
                <a:solidFill>
                  <a:schemeClr val="bg1"/>
                </a:solidFill>
                <a:cs typeface="B Titr" panose="00000700000000000000" pitchFamily="2" charset="-78"/>
              </a:rPr>
              <a:t>Iron oxide nanoparticles</a:t>
            </a:r>
            <a:r>
              <a:rPr lang="fa-IR" sz="3600" b="1" dirty="0">
                <a:solidFill>
                  <a:srgbClr val="FF00FF"/>
                </a:solidFill>
                <a:cs typeface="B Titr" panose="00000700000000000000" pitchFamily="2" charset="-78"/>
              </a:rPr>
              <a:t/>
            </a:r>
            <a:br>
              <a:rPr lang="fa-IR" sz="3600" b="1" dirty="0">
                <a:solidFill>
                  <a:srgbClr val="FF00FF"/>
                </a:solidFill>
                <a:cs typeface="B Titr" panose="00000700000000000000" pitchFamily="2" charset="-78"/>
              </a:rPr>
            </a:br>
            <a:endParaRPr lang="en-US" sz="3600" b="1" dirty="0">
              <a:solidFill>
                <a:srgbClr val="FF00FF"/>
              </a:solidFill>
              <a:cs typeface="B Titr" panose="000007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312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>
                <a:cs typeface="B Nazanin" panose="00000400000000000000" pitchFamily="2" charset="-78"/>
              </a:rPr>
              <a:t>Half-life of these agents in blood varies significantly depending on </a:t>
            </a:r>
            <a:r>
              <a:rPr lang="en-US" sz="2400" dirty="0" smtClean="0">
                <a:cs typeface="B Nazanin" panose="00000400000000000000" pitchFamily="2" charset="-78"/>
              </a:rPr>
              <a:t>particles </a:t>
            </a:r>
            <a:r>
              <a:rPr lang="en-US" sz="2400" dirty="0">
                <a:cs typeface="B Nazanin" panose="00000400000000000000" pitchFamily="2" charset="-78"/>
              </a:rPr>
              <a:t>size and physicochemical properties of the </a:t>
            </a:r>
            <a:r>
              <a:rPr lang="en-US" sz="2400" dirty="0" smtClean="0">
                <a:cs typeface="B Nazanin" panose="00000400000000000000" pitchFamily="2" charset="-78"/>
              </a:rPr>
              <a:t>nanoparticles </a:t>
            </a:r>
            <a:r>
              <a:rPr lang="en-US" sz="2400" dirty="0">
                <a:cs typeface="B Nazanin" panose="00000400000000000000" pitchFamily="2" charset="-78"/>
              </a:rPr>
              <a:t>and </a:t>
            </a:r>
            <a:r>
              <a:rPr lang="en-US" sz="2400" dirty="0" smtClean="0">
                <a:cs typeface="B Nazanin" panose="00000400000000000000" pitchFamily="2" charset="-78"/>
              </a:rPr>
              <a:t>their coating</a:t>
            </a:r>
            <a:r>
              <a:rPr lang="en-US" sz="2400" dirty="0">
                <a:cs typeface="B Nazanin" panose="00000400000000000000" pitchFamily="2" charset="-78"/>
              </a:rPr>
              <a:t>.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Half-life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12091" y="40012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270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en-US" sz="2400" dirty="0"/>
              <a:t>Iron oxide nanoparticles have been considered as the </a:t>
            </a:r>
            <a:r>
              <a:rPr lang="en-US" altLang="en-US" sz="2400" dirty="0" err="1"/>
              <a:t>reticuloendothelial</a:t>
            </a:r>
            <a:r>
              <a:rPr lang="en-US" altLang="en-US" sz="2400" dirty="0"/>
              <a:t> system (RES) contrast agents</a:t>
            </a:r>
          </a:p>
          <a:p>
            <a:r>
              <a:rPr lang="en-US" altLang="en-US" sz="2400" dirty="0"/>
              <a:t>Using for imaging of: </a:t>
            </a:r>
          </a:p>
          <a:p>
            <a:r>
              <a:rPr lang="en-US" altLang="en-US" sz="2400" dirty="0"/>
              <a:t>Liver </a:t>
            </a:r>
          </a:p>
          <a:p>
            <a:r>
              <a:rPr lang="en-US" altLang="en-US" sz="2400" dirty="0"/>
              <a:t>Spleen</a:t>
            </a:r>
          </a:p>
          <a:p>
            <a:r>
              <a:rPr lang="en-US" altLang="en-US" sz="2400" dirty="0"/>
              <a:t>Lymph nodes </a:t>
            </a:r>
          </a:p>
          <a:p>
            <a:r>
              <a:rPr lang="en-US" altLang="en-US" sz="2400" dirty="0"/>
              <a:t>Bone marrow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Imaging applications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965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>
                <a:cs typeface="B Nazanin" panose="00000400000000000000" pitchFamily="2" charset="-78"/>
              </a:rPr>
              <a:t>Bowel </a:t>
            </a:r>
            <a:r>
              <a:rPr lang="en-US" sz="2400" dirty="0">
                <a:cs typeface="B Nazanin" panose="00000400000000000000" pitchFamily="2" charset="-78"/>
              </a:rPr>
              <a:t>(oral use)</a:t>
            </a:r>
          </a:p>
          <a:p>
            <a:r>
              <a:rPr lang="en-US" sz="2400" dirty="0" smtClean="0">
                <a:cs typeface="B Nazanin" panose="00000400000000000000" pitchFamily="2" charset="-78"/>
              </a:rPr>
              <a:t>Perfusion </a:t>
            </a:r>
            <a:r>
              <a:rPr lang="en-US" sz="2400" dirty="0">
                <a:cs typeface="B Nazanin" panose="00000400000000000000" pitchFamily="2" charset="-78"/>
              </a:rPr>
              <a:t>imaging of brain, myocardium and kidney</a:t>
            </a:r>
          </a:p>
          <a:p>
            <a:r>
              <a:rPr lang="en-US" sz="2400" dirty="0">
                <a:cs typeface="B Nazanin" panose="00000400000000000000" pitchFamily="2" charset="-78"/>
              </a:rPr>
              <a:t>MR angiography</a:t>
            </a:r>
          </a:p>
          <a:p>
            <a:r>
              <a:rPr lang="en-US" sz="2400" dirty="0" smtClean="0">
                <a:cs typeface="B Nazanin" panose="00000400000000000000" pitchFamily="2" charset="-78"/>
              </a:rPr>
              <a:t>Tumor </a:t>
            </a:r>
            <a:r>
              <a:rPr lang="en-US" sz="2400" dirty="0">
                <a:cs typeface="B Nazanin" panose="00000400000000000000" pitchFamily="2" charset="-78"/>
              </a:rPr>
              <a:t>vascular imaging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Imaging applications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13860" y="383253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705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en-US" sz="2400" dirty="0"/>
              <a:t>Some other superparamagnetic iron oxide nanoparticles functionalized with tissue or organ targeting groups </a:t>
            </a:r>
            <a:r>
              <a:rPr lang="en-US" altLang="en-US" sz="2400" dirty="0">
                <a:sym typeface="Wingdings" panose="05000000000000000000" pitchFamily="2" charset="2"/>
              </a:rPr>
              <a:t></a:t>
            </a:r>
            <a:endParaRPr lang="en-US" altLang="en-US" sz="2400" dirty="0"/>
          </a:p>
          <a:p>
            <a:r>
              <a:rPr lang="en-US" altLang="en-US" sz="2400" dirty="0"/>
              <a:t> Tumor targeting 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Functionalized nanoparticles 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84599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354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7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/>
              <a:t>Cancer detection</a:t>
            </a:r>
          </a:p>
          <a:p>
            <a:r>
              <a:rPr lang="en-US" altLang="en-US" sz="2400" dirty="0"/>
              <a:t>Inflammation/Infection</a:t>
            </a:r>
            <a:endParaRPr lang="en-US" sz="2400" dirty="0"/>
          </a:p>
          <a:p>
            <a:r>
              <a:rPr lang="en-US" altLang="en-US" sz="2400" dirty="0"/>
              <a:t>Detection of atherosclerotic plaques</a:t>
            </a:r>
          </a:p>
          <a:p>
            <a:r>
              <a:rPr lang="en-US" altLang="en-US" sz="2400" dirty="0"/>
              <a:t>Drug delivery (treatment)</a:t>
            </a:r>
          </a:p>
          <a:p>
            <a:r>
              <a:rPr lang="en-US" altLang="en-US" sz="2400" dirty="0"/>
              <a:t>Hyperthermia (treatment)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Applications 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57849" y="4708301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32102" y="4708301"/>
            <a:ext cx="609600" cy="609600"/>
          </a:xfrm>
          <a:prstGeom prst="rect">
            <a:avLst/>
          </a:prstGeom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06355" y="463424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697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9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953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altLang="en-US" sz="2400" dirty="0"/>
              <a:t>Iron oxide nanoparticles:</a:t>
            </a:r>
          </a:p>
          <a:p>
            <a:r>
              <a:rPr lang="en-GB" sz="2400" dirty="0">
                <a:cs typeface="B Nazanin" panose="00000400000000000000" pitchFamily="2" charset="-78"/>
              </a:rPr>
              <a:t>Properties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Structure </a:t>
            </a:r>
          </a:p>
          <a:p>
            <a:r>
              <a:rPr lang="en-GB" altLang="en-US" sz="2400" dirty="0" smtClean="0"/>
              <a:t>Classification</a:t>
            </a:r>
            <a:endParaRPr lang="en-GB" altLang="en-US" sz="2400" dirty="0"/>
          </a:p>
          <a:p>
            <a:r>
              <a:rPr lang="en-GB" altLang="en-US" sz="2400" dirty="0"/>
              <a:t>Administration </a:t>
            </a:r>
          </a:p>
          <a:p>
            <a:r>
              <a:rPr lang="en-GB" altLang="en-US" sz="2400" dirty="0"/>
              <a:t>Applications</a:t>
            </a:r>
            <a:endParaRPr lang="en-US" sz="2400" dirty="0" smtClean="0">
              <a:cs typeface="B Nazanin" panose="00000400000000000000" pitchFamily="2" charset="-78"/>
            </a:endParaRPr>
          </a:p>
          <a:p>
            <a:pPr algn="l"/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456767" y="441327"/>
            <a:ext cx="376047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Summary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37818" y="454087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200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418214" y="426087"/>
            <a:ext cx="2754630" cy="7473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Aims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cs typeface="B Nazanin" panose="00000400000000000000" pitchFamily="2" charset="-78"/>
              </a:rPr>
              <a:t>Learning the </a:t>
            </a:r>
            <a:r>
              <a:rPr lang="en-US" sz="2400" dirty="0">
                <a:cs typeface="B Nazanin" panose="00000400000000000000" pitchFamily="2" charset="-78"/>
              </a:rPr>
              <a:t>following topics </a:t>
            </a:r>
            <a:r>
              <a:rPr lang="en-US" sz="2400" dirty="0" smtClean="0">
                <a:cs typeface="B Nazanin" panose="00000400000000000000" pitchFamily="2" charset="-78"/>
              </a:rPr>
              <a:t>about </a:t>
            </a:r>
            <a:r>
              <a:rPr lang="en-GB" altLang="en-US" sz="2400" dirty="0"/>
              <a:t>Iron oxide </a:t>
            </a:r>
            <a:r>
              <a:rPr lang="en-GB" altLang="en-US" sz="2400" dirty="0" smtClean="0"/>
              <a:t>nanoparticles:</a:t>
            </a:r>
          </a:p>
          <a:p>
            <a:r>
              <a:rPr lang="en-GB" sz="2400" dirty="0" smtClean="0">
                <a:cs typeface="B Nazanin" panose="00000400000000000000" pitchFamily="2" charset="-78"/>
              </a:rPr>
              <a:t>Properties</a:t>
            </a:r>
          </a:p>
          <a:p>
            <a:r>
              <a:rPr lang="en-US" sz="2400" dirty="0">
                <a:cs typeface="B Nazanin" panose="00000400000000000000" pitchFamily="2" charset="-78"/>
              </a:rPr>
              <a:t>Structure </a:t>
            </a:r>
            <a:endParaRPr lang="en-US" sz="2400" dirty="0" smtClean="0">
              <a:cs typeface="B Nazanin" panose="00000400000000000000" pitchFamily="2" charset="-78"/>
            </a:endParaRPr>
          </a:p>
          <a:p>
            <a:r>
              <a:rPr lang="en-US" sz="2400" dirty="0" smtClean="0">
                <a:cs typeface="B Nazanin" panose="00000400000000000000" pitchFamily="2" charset="-78"/>
              </a:rPr>
              <a:t>Coating role</a:t>
            </a:r>
          </a:p>
          <a:p>
            <a:r>
              <a:rPr lang="en-GB" altLang="en-US" sz="2400" dirty="0" smtClean="0"/>
              <a:t>Classification</a:t>
            </a:r>
          </a:p>
          <a:p>
            <a:r>
              <a:rPr lang="en-GB" altLang="en-US" sz="2400" dirty="0"/>
              <a:t>Administration</a:t>
            </a:r>
            <a:r>
              <a:rPr lang="en-GB" altLang="en-US" sz="2400" dirty="0" smtClean="0"/>
              <a:t> </a:t>
            </a:r>
          </a:p>
          <a:p>
            <a:r>
              <a:rPr lang="en-GB" altLang="en-US" sz="2400" dirty="0" smtClean="0"/>
              <a:t>Applications </a:t>
            </a:r>
            <a:endParaRPr lang="en-US" sz="2400" dirty="0" smtClean="0">
              <a:cs typeface="B Nazanin" panose="00000400000000000000" pitchFamily="2" charset="-78"/>
            </a:endParaRPr>
          </a:p>
          <a:p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4180" y="322723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165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/>
              <a:t>Shorten </a:t>
            </a:r>
            <a:r>
              <a:rPr lang="en-US" sz="2400" dirty="0"/>
              <a:t>relaxation times of nearby </a:t>
            </a:r>
            <a:r>
              <a:rPr lang="en-US" sz="2400" dirty="0" smtClean="0"/>
              <a:t>protons 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</a:p>
          <a:p>
            <a:r>
              <a:rPr lang="en-US" sz="2400"/>
              <a:t>Reduce </a:t>
            </a:r>
            <a:r>
              <a:rPr lang="en-US" sz="2400" smtClean="0"/>
              <a:t>signal </a:t>
            </a:r>
            <a:r>
              <a:rPr lang="en-US" sz="2400" dirty="0"/>
              <a:t>intensity in </a:t>
            </a:r>
            <a:r>
              <a:rPr lang="en-US" sz="2400"/>
              <a:t>normal </a:t>
            </a:r>
            <a:r>
              <a:rPr lang="en-US" sz="2400" smtClean="0"/>
              <a:t>tissues  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endParaRPr lang="en-US" sz="2400" dirty="0"/>
          </a:p>
          <a:p>
            <a:r>
              <a:rPr lang="en-US" sz="2400" dirty="0"/>
              <a:t>Signal loss on T2 weighted images 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endParaRPr lang="en-US" sz="2400" dirty="0"/>
          </a:p>
          <a:p>
            <a:r>
              <a:rPr lang="en-US" sz="2400" dirty="0" smtClean="0"/>
              <a:t>T2 </a:t>
            </a:r>
            <a:r>
              <a:rPr lang="en-US" sz="2400" dirty="0"/>
              <a:t>enhancement </a:t>
            </a:r>
            <a:r>
              <a:rPr lang="en-US" sz="2400" dirty="0" smtClean="0"/>
              <a:t>agents</a:t>
            </a:r>
            <a:endParaRPr lang="en-US" sz="2400" dirty="0"/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Iron oxide nanoparticles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75290" y="503027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02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en-US" sz="2400" dirty="0"/>
              <a:t>Superparamagnetic (SPM) property </a:t>
            </a:r>
            <a:r>
              <a:rPr lang="en-US" altLang="en-US" sz="2400" dirty="0">
                <a:sym typeface="Wingdings" panose="05000000000000000000" pitchFamily="2" charset="2"/>
              </a:rPr>
              <a:t></a:t>
            </a:r>
            <a:endParaRPr lang="en-US" altLang="en-US" sz="2400" dirty="0"/>
          </a:p>
          <a:p>
            <a:r>
              <a:rPr lang="en-US" altLang="en-US" sz="2400" dirty="0"/>
              <a:t>Controlled by external magnetic fields</a:t>
            </a:r>
          </a:p>
          <a:p>
            <a:endParaRPr lang="en-US" altLang="en-US" sz="2400" dirty="0"/>
          </a:p>
          <a:p>
            <a:r>
              <a:rPr lang="en-US" altLang="en-US" sz="2400" dirty="0"/>
              <a:t>High magnetic moment </a:t>
            </a:r>
            <a:r>
              <a:rPr lang="en-US" altLang="en-US" sz="2400" dirty="0">
                <a:sym typeface="Wingdings" panose="05000000000000000000" pitchFamily="2" charset="2"/>
              </a:rPr>
              <a:t></a:t>
            </a:r>
          </a:p>
          <a:p>
            <a:r>
              <a:rPr lang="en-US" altLang="en-US" sz="2400" dirty="0"/>
              <a:t>Using with low doses compared to positive contrast agents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8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6711452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Properties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84361" y="4795348"/>
            <a:ext cx="609600" cy="609600"/>
          </a:xfrm>
          <a:prstGeom prst="rect">
            <a:avLst/>
          </a:prstGeom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940255" y="47953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111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5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en-US" sz="2400" dirty="0"/>
              <a:t>Consist of:</a:t>
            </a:r>
          </a:p>
          <a:p>
            <a:pPr>
              <a:buNone/>
            </a:pPr>
            <a:r>
              <a:rPr lang="en-GB" altLang="en-US" sz="2400" dirty="0"/>
              <a:t>    - Core</a:t>
            </a:r>
          </a:p>
          <a:p>
            <a:pPr>
              <a:buNone/>
            </a:pPr>
            <a:r>
              <a:rPr lang="en-GB" altLang="en-US" sz="2400" dirty="0"/>
              <a:t>    - Coating</a:t>
            </a:r>
          </a:p>
          <a:p>
            <a:pPr>
              <a:buNone/>
            </a:pPr>
            <a:endParaRPr lang="en-GB" altLang="en-US" sz="2400" dirty="0"/>
          </a:p>
          <a:p>
            <a:r>
              <a:rPr lang="en-GB" altLang="en-US" sz="2400" dirty="0"/>
              <a:t>Core:</a:t>
            </a:r>
          </a:p>
          <a:p>
            <a:r>
              <a:rPr lang="en-US" altLang="en-US" sz="2400" dirty="0"/>
              <a:t>Fe3O4 : Magnetite</a:t>
            </a:r>
          </a:p>
          <a:p>
            <a:r>
              <a:rPr lang="el-GR" altLang="en-US" sz="2400" dirty="0"/>
              <a:t>γ</a:t>
            </a:r>
            <a:r>
              <a:rPr lang="en-US" altLang="en-US" sz="2400" dirty="0"/>
              <a:t>Fe2O3: </a:t>
            </a:r>
            <a:r>
              <a:rPr lang="en-US" altLang="en-US" sz="2400" dirty="0" err="1"/>
              <a:t>Maghemite</a:t>
            </a: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Structure </a:t>
            </a:r>
            <a:endParaRPr lang="en-US" sz="32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25" t="32421" r="34587" b="37909"/>
          <a:stretch/>
        </p:blipFill>
        <p:spPr>
          <a:xfrm>
            <a:off x="5348647" y="2153581"/>
            <a:ext cx="2327161" cy="2326372"/>
          </a:xfrm>
          <a:prstGeom prst="rect">
            <a:avLst/>
          </a:prstGeom>
          <a:noFill/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43986" y="498222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9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2400" dirty="0"/>
              <a:t> - Organic:</a:t>
            </a:r>
          </a:p>
          <a:p>
            <a:pPr>
              <a:buNone/>
            </a:pPr>
            <a:r>
              <a:rPr lang="en-US" altLang="en-US" sz="2400" dirty="0"/>
              <a:t>       I) Polysaccharides: such as dextran, starch, </a:t>
            </a:r>
            <a:r>
              <a:rPr lang="en-US" altLang="en-US" sz="2400" dirty="0" err="1"/>
              <a:t>carboxydextran</a:t>
            </a:r>
            <a:r>
              <a:rPr lang="en-US" altLang="en-US" sz="2400" dirty="0"/>
              <a:t> </a:t>
            </a:r>
          </a:p>
          <a:p>
            <a:pPr>
              <a:buNone/>
            </a:pPr>
            <a:r>
              <a:rPr lang="en-US" altLang="en-US" sz="2400" dirty="0"/>
              <a:t>       II) Proteins: such as albumin, </a:t>
            </a:r>
            <a:r>
              <a:rPr lang="en-US" altLang="en-US" sz="2400" dirty="0" err="1"/>
              <a:t>avidin</a:t>
            </a:r>
            <a:r>
              <a:rPr lang="en-US" altLang="en-US" sz="2400" dirty="0"/>
              <a:t>, biotin</a:t>
            </a:r>
          </a:p>
          <a:p>
            <a:pPr>
              <a:buNone/>
            </a:pPr>
            <a:r>
              <a:rPr lang="en-US" altLang="en-US" sz="2400" dirty="0"/>
              <a:t>       III) Lipids: such as micelle </a:t>
            </a:r>
          </a:p>
          <a:p>
            <a:pPr>
              <a:buNone/>
            </a:pPr>
            <a:r>
              <a:rPr lang="en-US" altLang="en-US" sz="2400" dirty="0"/>
              <a:t>   - Inorganic: such as </a:t>
            </a:r>
            <a:r>
              <a:rPr lang="en-US" altLang="en-US" sz="2400" dirty="0" smtClean="0"/>
              <a:t>Au</a:t>
            </a:r>
          </a:p>
          <a:p>
            <a:pPr>
              <a:buNone/>
            </a:pPr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Coating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51494" y="456663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608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altLang="en-US" sz="2400" dirty="0"/>
              <a:t>Avoiding of aggregation</a:t>
            </a:r>
          </a:p>
          <a:p>
            <a:r>
              <a:rPr lang="en-GB" altLang="en-US" sz="2400" dirty="0"/>
              <a:t>Chemical stability</a:t>
            </a:r>
          </a:p>
          <a:p>
            <a:r>
              <a:rPr lang="en-GB" altLang="en-US" sz="2400" dirty="0"/>
              <a:t>Reduction of </a:t>
            </a:r>
            <a:r>
              <a:rPr lang="en-GB" altLang="en-US" sz="2400" dirty="0" err="1"/>
              <a:t>toxisity</a:t>
            </a:r>
            <a:endParaRPr lang="en-GB" altLang="en-US" sz="2400" dirty="0"/>
          </a:p>
          <a:p>
            <a:r>
              <a:rPr lang="en-GB" altLang="en-US" sz="2400" dirty="0"/>
              <a:t>Biocompatibility 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Coating role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01048" y="44893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483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en-US" sz="2400" dirty="0"/>
              <a:t>According to the overall size of the nanoparticles: </a:t>
            </a:r>
          </a:p>
          <a:p>
            <a:r>
              <a:rPr lang="en-US" altLang="en-US" sz="2400" dirty="0"/>
              <a:t>Diameter &lt;50 nm: </a:t>
            </a:r>
            <a:r>
              <a:rPr lang="en-US" altLang="en-US" sz="2400" dirty="0" err="1"/>
              <a:t>ultrasmall</a:t>
            </a:r>
            <a:r>
              <a:rPr lang="en-US" altLang="en-US" sz="2400" dirty="0"/>
              <a:t> superparamagnetic iron oxide (USPIO) nanoparticles</a:t>
            </a:r>
          </a:p>
          <a:p>
            <a:r>
              <a:rPr lang="en-US" altLang="en-US" sz="2400" dirty="0"/>
              <a:t>Diameter &gt;50 nm: superparamagnetic iron oxide (SPIO) nanoparticles</a:t>
            </a:r>
          </a:p>
          <a:p>
            <a:r>
              <a:rPr lang="en-US" altLang="en-US" sz="2400" dirty="0"/>
              <a:t>Diameter &gt;200 nm (sometimes several micrometers): large nanoparticles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Classification 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10291" y="487572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566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en-US" sz="2400" dirty="0"/>
              <a:t>Intravenous (IV): USPIO, SPIO</a:t>
            </a:r>
          </a:p>
          <a:p>
            <a:r>
              <a:rPr lang="en-GB" altLang="en-US" sz="2400" dirty="0"/>
              <a:t>Subcutaneous (SC): USPIO</a:t>
            </a:r>
          </a:p>
          <a:p>
            <a:r>
              <a:rPr lang="en-US" altLang="en-US" sz="2400" dirty="0"/>
              <a:t>Oral: </a:t>
            </a:r>
            <a:r>
              <a:rPr lang="en-GB" altLang="en-US" sz="2400" dirty="0"/>
              <a:t>large nanoparticles</a:t>
            </a:r>
          </a:p>
          <a:p>
            <a:pPr>
              <a:buNone/>
            </a:pPr>
            <a:endParaRPr lang="en-GB" altLang="en-US" sz="2400" dirty="0"/>
          </a:p>
          <a:p>
            <a:pPr>
              <a:buNone/>
            </a:pPr>
            <a:endParaRPr lang="en-GB" altLang="en-US" sz="2400" dirty="0"/>
          </a:p>
          <a:p>
            <a:r>
              <a:rPr lang="en-GB" altLang="en-US" sz="2400" dirty="0"/>
              <a:t>Gastrointestinal tract: large nanoparticles</a:t>
            </a:r>
          </a:p>
          <a:p>
            <a:pPr algn="l"/>
            <a:endParaRPr lang="fa-IR" sz="2400" dirty="0" smtClean="0">
              <a:cs typeface="B Nazanin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06680" y="6751320"/>
            <a:ext cx="925068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6182" y="242889"/>
            <a:ext cx="7857818" cy="988376"/>
          </a:xfrm>
          <a:prstGeom prst="rect">
            <a:avLst/>
          </a:prstGeom>
          <a:gradFill flip="none" rotWithShape="1">
            <a:gsLst>
              <a:gs pos="0">
                <a:srgbClr val="9F1A3D"/>
              </a:gs>
              <a:gs pos="52000">
                <a:srgbClr val="C9214D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466633" y="441327"/>
            <a:ext cx="5848350" cy="59499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B Titr" panose="00000700000000000000" pitchFamily="2" charset="-78"/>
              </a:rPr>
              <a:t>Administration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86129" y="4991637"/>
            <a:ext cx="609600" cy="609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37818" y="499163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27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ID" val="1846be9d-027d-41ec-bcb9-872034164895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TAG_BACKING_FORM_KEY" val="396806-e:\mediacenter\e-learning\دانشکده مجازی\مصوبات دانشگاه مجازی\تولید محتوا\قالب فایل پاو.pptx"/>
  <p:tag name="ARTICULATE_PRESENTER_VERSION" val="7"/>
  <p:tag name="ARTICULATE_USED_PAGE_ORIENTATION" val="1"/>
  <p:tag name="ARTICULATE_USED_PAGE_SIZE" val="1"/>
  <p:tag name="ARTICULATE_PROJECT_OPEN" val="0"/>
  <p:tag name="ISPRING_RESOURCE_PATHS_HASH_2" val="a6f6f636b891136d4a05f38ff1b83a16989196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336"/>
  <p:tag name="ARTICULATE_USED_LAYOUT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6"/>
  <p:tag name="ARTICULATE_USED_LAYOU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7"/>
  <p:tag name="ARTICULATE_USED_LAYOUT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babeec0f-40b3-42ae-ba5b-5cce1e0953c5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UDIO_ID" val="259"/>
  <p:tag name="ARTICULATE_USED_LAYOUT" val="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</TotalTime>
  <Words>334</Words>
  <Application>Microsoft Office PowerPoint</Application>
  <PresentationFormat>On-screen Show (4:3)</PresentationFormat>
  <Paragraphs>81</Paragraphs>
  <Slides>15</Slides>
  <Notes>0</Notes>
  <HiddenSlides>0</HiddenSlides>
  <MMClips>19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B Nazanin</vt:lpstr>
      <vt:lpstr>B Titr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درس به فارسـی  عنوان درس به انگلیسی</dc:title>
  <dc:creator>Folio</dc:creator>
  <cp:lastModifiedBy>User</cp:lastModifiedBy>
  <cp:revision>58</cp:revision>
  <dcterms:created xsi:type="dcterms:W3CDTF">2017-05-24T06:57:29Z</dcterms:created>
  <dcterms:modified xsi:type="dcterms:W3CDTF">2024-11-16T21:07:32Z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rojectVersion">
    <vt:lpwstr>7</vt:lpwstr>
  </property>
  <property fmtid="{D5CDD505-2E9C-101B-9397-08002B2CF9AE}" pid="3" name="ArticulateUseProject">
    <vt:lpwstr>1</vt:lpwstr>
  </property>
  <property fmtid="{D5CDD505-2E9C-101B-9397-08002B2CF9AE}" pid="4" name="ArticulateGUID">
    <vt:lpwstr>C25EDEEA-3D25-4B3A-892E-9B1AC0167473</vt:lpwstr>
  </property>
  <property fmtid="{D5CDD505-2E9C-101B-9397-08002B2CF9AE}" pid="5" name="ArticulatePath">
    <vt:lpwstr>قالب فایل پاو</vt:lpwstr>
  </property>
  <property fmtid="{D5CDD505-2E9C-101B-9397-08002B2CF9AE}" pid="6" name="ArticulateProjectFull">
    <vt:lpwstr>E:\Mediacenter\e-learning\دانشکده مجازی\مصوبات دانشگاه مجازی\تولید محتوا\قالب فایل پاو.ppta</vt:lpwstr>
  </property>
</Properties>
</file>